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97675" cy="9926638"/>
  <p:embeddedFontLst>
    <p:embeddedFont>
      <p:font typeface="Comic Sans MS" panose="030F0702030302020204" pitchFamily="66" charset="0"/>
      <p:regular r:id="rId11"/>
      <p:bold r:id="rId12"/>
      <p:italic r:id="rId13"/>
      <p:boldItalic r:id="rId14"/>
    </p:embeddedFont>
    <p:embeddedFont>
      <p:font typeface="Bilbo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126">
          <p15:clr>
            <a:srgbClr val="000000"/>
          </p15:clr>
        </p15:guide>
        <p15:guide id="2" pos="2141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9162" y="744537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718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0896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7187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7187" cy="4467225"/>
          </a:xfrm>
          <a:prstGeom prst="rect">
            <a:avLst/>
          </a:prstGeom>
        </p:spPr>
        <p:txBody>
          <a:bodyPr spcFirstLastPara="1" wrap="square" lIns="91300" tIns="45650" rIns="91300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7187" cy="4467225"/>
          </a:xfrm>
          <a:prstGeom prst="rect">
            <a:avLst/>
          </a:prstGeom>
        </p:spPr>
        <p:txBody>
          <a:bodyPr spcFirstLastPara="1" wrap="square" lIns="91300" tIns="45650" rIns="91300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7187" cy="4467225"/>
          </a:xfrm>
          <a:prstGeom prst="rect">
            <a:avLst/>
          </a:prstGeom>
        </p:spPr>
        <p:txBody>
          <a:bodyPr spcFirstLastPara="1" wrap="square" lIns="91300" tIns="45650" rIns="91300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7187" cy="4467225"/>
          </a:xfrm>
          <a:prstGeom prst="rect">
            <a:avLst/>
          </a:prstGeom>
        </p:spPr>
        <p:txBody>
          <a:bodyPr spcFirstLastPara="1" wrap="square" lIns="91300" tIns="45650" rIns="91300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7187" cy="4467225"/>
          </a:xfrm>
          <a:prstGeom prst="rect">
            <a:avLst/>
          </a:prstGeom>
        </p:spPr>
        <p:txBody>
          <a:bodyPr spcFirstLastPara="1" wrap="square" lIns="91300" tIns="45650" rIns="91300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7187" cy="4467225"/>
          </a:xfrm>
          <a:prstGeom prst="rect">
            <a:avLst/>
          </a:prstGeom>
        </p:spPr>
        <p:txBody>
          <a:bodyPr spcFirstLastPara="1" wrap="square" lIns="91300" tIns="45650" rIns="91300" bIns="45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10842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3522662" y="6096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69516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2"/>
          </p:nvPr>
        </p:nvSpPr>
        <p:spPr>
          <a:xfrm>
            <a:off x="49530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 rot="5400000">
            <a:off x="1104900" y="342900"/>
            <a:ext cx="54864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 rot="5400000">
            <a:off x="2819400" y="0"/>
            <a:ext cx="4114800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 descr="Canvas"/>
          <p:cNvSpPr txBox="1"/>
          <p:nvPr/>
        </p:nvSpPr>
        <p:spPr>
          <a:xfrm>
            <a:off x="528637" y="201612"/>
            <a:ext cx="8397875" cy="6467475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" name="Google Shape;11;p1" descr="A:\minispir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 descr="Canvas"/>
          <p:cNvSpPr txBox="1"/>
          <p:nvPr/>
        </p:nvSpPr>
        <p:spPr>
          <a:xfrm>
            <a:off x="596900" y="4130675"/>
            <a:ext cx="1041400" cy="457200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" name="Google Shape;13;p1" descr="A:\minispir.GIF"/>
          <p:cNvPicPr preferRelativeResize="0"/>
          <p:nvPr/>
        </p:nvPicPr>
        <p:blipFill rotWithShape="1">
          <a:blip r:embed="rId4">
            <a:alphaModFix/>
          </a:blip>
          <a:srcRect t="39999"/>
          <a:stretch/>
        </p:blipFill>
        <p:spPr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dt" idx="10"/>
          </p:nvPr>
        </p:nvSpPr>
        <p:spPr>
          <a:xfrm>
            <a:off x="10842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ftr" idx="11"/>
          </p:nvPr>
        </p:nvSpPr>
        <p:spPr>
          <a:xfrm>
            <a:off x="3522662" y="6096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6951662" y="6096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/>
        </p:nvSpPr>
        <p:spPr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7" name="Google Shape;27;p3"/>
          <p:cNvCxnSpPr/>
          <p:nvPr/>
        </p:nvCxnSpPr>
        <p:spPr>
          <a:xfrm>
            <a:off x="1016000" y="1600200"/>
            <a:ext cx="76708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8" name="Google Shape;28;p3" descr="A:\minispir.GIF"/>
          <p:cNvPicPr preferRelativeResize="0"/>
          <p:nvPr/>
        </p:nvPicPr>
        <p:blipFill rotWithShape="1">
          <a:blip r:embed="rId12">
            <a:alphaModFix/>
          </a:blip>
          <a:srcRect b="5332"/>
          <a:stretch/>
        </p:blipFill>
        <p:spPr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3" descr="A:\minispir.GIF"/>
          <p:cNvPicPr preferRelativeResize="0"/>
          <p:nvPr/>
        </p:nvPicPr>
        <p:blipFill rotWithShape="1">
          <a:blip r:embed="rId12">
            <a:alphaModFix/>
          </a:blip>
          <a:srcRect t="39999"/>
          <a:stretch/>
        </p:blipFill>
        <p:spPr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>
          <a:xfrm>
            <a:off x="6881812" y="6107112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ctrTitle"/>
          </p:nvPr>
        </p:nvSpPr>
        <p:spPr>
          <a:xfrm>
            <a:off x="914400" y="1481137"/>
            <a:ext cx="7721600" cy="278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Comic Sans MS"/>
              <a:buNone/>
            </a:pPr>
            <a:r>
              <a:rPr lang="en-US" sz="6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Welcome to the Reception of </a:t>
            </a:r>
            <a:br>
              <a:rPr lang="en-US" sz="6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6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Alnwick Castle Class</a:t>
            </a:r>
            <a:br>
              <a:rPr lang="en-US" sz="6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6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Reading Meeting</a:t>
            </a:r>
            <a:r>
              <a:rPr lang="en-US" sz="7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72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pic>
        <p:nvPicPr>
          <p:cNvPr id="104" name="Google Shape;104;p14" descr="C:\Documents and Settings\Gina\Application Data\Microsoft\Media Catalog\Downloaded Clips\cl5e\j0236473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4572000"/>
            <a:ext cx="1692275" cy="169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 descr="C:\Documents and Settings\Gina\Application Data\Microsoft\Media Catalog\Downloaded Clips\cl5e\j0236486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4400" y="4648200"/>
            <a:ext cx="16002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258887" y="4652962"/>
            <a:ext cx="7548562" cy="61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omic Sans MS"/>
              <a:buNone/>
            </a:pPr>
            <a:r>
              <a:rPr lang="en-US" sz="3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</a:t>
            </a:r>
            <a:r>
              <a:rPr lang="en-US" sz="3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6th November </a:t>
            </a:r>
            <a:r>
              <a:rPr lang="en-US" sz="3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201</a:t>
            </a:r>
            <a:r>
              <a:rPr lang="en-US" sz="3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Today’s Meeting</a:t>
            </a:r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body" idx="1"/>
          </p:nvPr>
        </p:nvSpPr>
        <p:spPr>
          <a:xfrm>
            <a:off x="1066800" y="1957387"/>
            <a:ext cx="7620000" cy="482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enable you to understand how reading is taught in Reception.</a:t>
            </a:r>
            <a:endParaRPr/>
          </a:p>
          <a:p>
            <a:pPr marL="342900" marR="0" lvl="0" indent="-254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endParaRPr sz="1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help you to understand some of the reading strategies so you feel confident to support your child with reading.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Early Reading</a:t>
            </a:r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1042987" y="1412875"/>
            <a:ext cx="7620000" cy="489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Books / reading is key to learning.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Parents are the child’s first teachers in helping children to read and love books.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Stories can help develop imagination and language.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Reading Process</a:t>
            </a:r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body" idx="1"/>
          </p:nvPr>
        </p:nvSpPr>
        <p:spPr>
          <a:xfrm>
            <a:off x="1071562" y="1785937"/>
            <a:ext cx="7620000" cy="5373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Environmental, voice, body and instrumental sounds are needed to first distinguish sounds.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Beat, rhythm, rhyme and alliteration – explore sounds.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Alphabet sounds.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Playing with words.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New Sounds</a:t>
            </a:r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1071562" y="1219200"/>
            <a:ext cx="7620000" cy="5373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Read, Write Inc – Fred Frog</a:t>
            </a:r>
            <a:endParaRPr sz="20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sng">
                <a:solidFill>
                  <a:schemeClr val="hlink"/>
                </a:solidFill>
                <a:hlinkClick r:id="rId3"/>
              </a:rPr>
              <a:t>https://ruthmiskin.com/en/find-out-more/parents/#lg=1&amp;slide=0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can find advice on how you might like to support your child with their sounds on the Ruth Miskin website.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for success.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to write.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Remember pure sounds only </a:t>
            </a:r>
            <a:r>
              <a:rPr lang="en-US" sz="1600" b="0" i="0" u="sng">
                <a:solidFill>
                  <a:schemeClr val="hlink"/>
                </a:solidFill>
                <a:hlinkClick r:id="rId3"/>
              </a:rPr>
              <a:t>https://ruthmiskin.com/en/find-out-more/parents/#lg=1&amp;slide=2</a:t>
            </a: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lang="en-US" sz="44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New Words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1"/>
          </p:nvPr>
        </p:nvSpPr>
        <p:spPr>
          <a:xfrm>
            <a:off x="1071562" y="1785937"/>
            <a:ext cx="7620000" cy="5373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Building words ‘fred talk’.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Tricky ‘red words’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Watch out for careful handwriting formation!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omic Sans MS"/>
              <a:buNone/>
            </a:pPr>
            <a:r>
              <a:rPr lang="en-US" sz="3200" b="1" i="0" u="sng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Any Other Business?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1066800" y="1514475"/>
            <a:ext cx="7620000" cy="244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1:1 Parent Meetings Starting Monday </a:t>
            </a:r>
            <a:endParaRPr/>
          </a:p>
        </p:txBody>
      </p:sp>
      <p:sp>
        <p:nvSpPr>
          <p:cNvPr id="143" name="Google Shape;143;p20"/>
          <p:cNvSpPr txBox="1"/>
          <p:nvPr/>
        </p:nvSpPr>
        <p:spPr>
          <a:xfrm>
            <a:off x="1331912" y="2492375"/>
            <a:ext cx="7416800" cy="4365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1128700" y="4410075"/>
            <a:ext cx="76200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 FOR COMING &amp; FOR ALL YOUR SUPPORT.</a:t>
            </a:r>
            <a:endParaRPr/>
          </a:p>
        </p:txBody>
      </p:sp>
      <p:pic>
        <p:nvPicPr>
          <p:cNvPr id="145" name="Google Shape;145;p20" descr="j02327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247465">
            <a:off x="3352800" y="2819400"/>
            <a:ext cx="2089150" cy="2030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Comic Sans MS</vt:lpstr>
      <vt:lpstr>Bilbo</vt:lpstr>
      <vt:lpstr>1_Notebook</vt:lpstr>
      <vt:lpstr>Notebook</vt:lpstr>
      <vt:lpstr>Welcome to the Reception of  Alnwick Castle Class Reading Meeting </vt:lpstr>
      <vt:lpstr>Today’s Meeting</vt:lpstr>
      <vt:lpstr>Early Reading</vt:lpstr>
      <vt:lpstr>The Reading Process</vt:lpstr>
      <vt:lpstr>Learning New Sounds</vt:lpstr>
      <vt:lpstr>Learning New Words</vt:lpstr>
      <vt:lpstr>Any Other Business?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Reception of  Alnwick Castle Class Reading Meeting </dc:title>
  <dc:creator>Amanda Solomon</dc:creator>
  <cp:lastModifiedBy>Solomon, Amanda</cp:lastModifiedBy>
  <cp:revision>1</cp:revision>
  <dcterms:modified xsi:type="dcterms:W3CDTF">2019-11-07T09:47:28Z</dcterms:modified>
</cp:coreProperties>
</file>