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Default Extension="gif" ContentType="image/gif"/>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9" r:id="rId2"/>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FF00"/>
    <a:srgbClr val="FF00FF"/>
    <a:srgbClr val="00FF00"/>
    <a:srgbClr val="00FFFF"/>
    <a:srgbClr val="7246C0"/>
    <a:srgbClr val="FBFD9D"/>
    <a:srgbClr val="E8F888"/>
    <a:srgbClr val="F3F347"/>
    <a:srgbClr val="0033CC"/>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139" autoAdjust="0"/>
  </p:normalViewPr>
  <p:slideViewPr>
    <p:cSldViewPr>
      <p:cViewPr varScale="1">
        <p:scale>
          <a:sx n="120" d="100"/>
          <a:sy n="120" d="100"/>
        </p:scale>
        <p:origin x="-552" y="-11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D8F6F91-D5FF-4C39-AF9E-FC6D3F0BB5C8}" type="datetimeFigureOut">
              <a:rPr lang="en-GB" smtClean="0"/>
              <a:pPr/>
              <a:t>9/2/19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D1D9870-9F30-49E4-820A-979E9DC2FAFB}" type="slidenum">
              <a:rPr lang="en-GB" smtClean="0"/>
              <a:pPr/>
              <a:t>‹#›</a:t>
            </a:fld>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77742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8F6F91-D5FF-4C39-AF9E-FC6D3F0BB5C8}" type="datetimeFigureOut">
              <a:rPr lang="en-GB" smtClean="0"/>
              <a:pPr/>
              <a:t>9/2/19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D1D9870-9F30-49E4-820A-979E9DC2FAFB}" type="slidenum">
              <a:rPr lang="en-GB" smtClean="0"/>
              <a:pPr/>
              <a:t>‹#›</a:t>
            </a:fld>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21857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8F6F91-D5FF-4C39-AF9E-FC6D3F0BB5C8}" type="datetimeFigureOut">
              <a:rPr lang="en-GB" smtClean="0"/>
              <a:pPr/>
              <a:t>9/2/19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D1D9870-9F30-49E4-820A-979E9DC2FAFB}" type="slidenum">
              <a:rPr lang="en-GB" smtClean="0"/>
              <a:pPr/>
              <a:t>‹#›</a:t>
            </a:fld>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42772305"/>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8F6F91-D5FF-4C39-AF9E-FC6D3F0BB5C8}" type="datetimeFigureOut">
              <a:rPr lang="en-GB" smtClean="0"/>
              <a:pPr/>
              <a:t>9/2/19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D1D9870-9F30-49E4-820A-979E9DC2FAFB}" type="slidenum">
              <a:rPr lang="en-GB" smtClean="0"/>
              <a:pPr/>
              <a:t>‹#›</a:t>
            </a:fld>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44658441"/>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8F6F91-D5FF-4C39-AF9E-FC6D3F0BB5C8}" type="datetimeFigureOut">
              <a:rPr lang="en-GB" smtClean="0"/>
              <a:pPr/>
              <a:t>9/2/19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D1D9870-9F30-49E4-820A-979E9DC2FAFB}" type="slidenum">
              <a:rPr lang="en-GB" smtClean="0"/>
              <a:pPr/>
              <a:t>‹#›</a:t>
            </a:fld>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06861129"/>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D8F6F91-D5FF-4C39-AF9E-FC6D3F0BB5C8}" type="datetimeFigureOut">
              <a:rPr lang="en-GB" smtClean="0"/>
              <a:pPr/>
              <a:t>9/2/19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D1D9870-9F30-49E4-820A-979E9DC2FAFB}" type="slidenum">
              <a:rPr lang="en-GB" smtClean="0"/>
              <a:pPr/>
              <a:t>‹#›</a:t>
            </a:fld>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52184404"/>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D8F6F91-D5FF-4C39-AF9E-FC6D3F0BB5C8}" type="datetimeFigureOut">
              <a:rPr lang="en-GB" smtClean="0"/>
              <a:pPr/>
              <a:t>9/2/19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D1D9870-9F30-49E4-820A-979E9DC2FAFB}" type="slidenum">
              <a:rPr lang="en-GB" smtClean="0"/>
              <a:pPr/>
              <a:t>‹#›</a:t>
            </a:fld>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89321827"/>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D8F6F91-D5FF-4C39-AF9E-FC6D3F0BB5C8}" type="datetimeFigureOut">
              <a:rPr lang="en-GB" smtClean="0"/>
              <a:pPr/>
              <a:t>9/2/19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D1D9870-9F30-49E4-820A-979E9DC2FAFB}" type="slidenum">
              <a:rPr lang="en-GB" smtClean="0"/>
              <a:pPr/>
              <a:t>‹#›</a:t>
            </a:fld>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25346316"/>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8F6F91-D5FF-4C39-AF9E-FC6D3F0BB5C8}" type="datetimeFigureOut">
              <a:rPr lang="en-GB" smtClean="0"/>
              <a:pPr/>
              <a:t>9/2/19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D1D9870-9F30-49E4-820A-979E9DC2FAFB}" type="slidenum">
              <a:rPr lang="en-GB" smtClean="0"/>
              <a:pPr/>
              <a:t>‹#›</a:t>
            </a:fld>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04449419"/>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8F6F91-D5FF-4C39-AF9E-FC6D3F0BB5C8}" type="datetimeFigureOut">
              <a:rPr lang="en-GB" smtClean="0"/>
              <a:pPr/>
              <a:t>9/2/19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D1D9870-9F30-49E4-820A-979E9DC2FAFB}" type="slidenum">
              <a:rPr lang="en-GB" smtClean="0"/>
              <a:pPr/>
              <a:t>‹#›</a:t>
            </a:fld>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21476968"/>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8F6F91-D5FF-4C39-AF9E-FC6D3F0BB5C8}" type="datetimeFigureOut">
              <a:rPr lang="en-GB" smtClean="0"/>
              <a:pPr/>
              <a:t>9/2/19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D1D9870-9F30-49E4-820A-979E9DC2FAFB}" type="slidenum">
              <a:rPr lang="en-GB" smtClean="0"/>
              <a:pPr/>
              <a:t>‹#›</a:t>
            </a:fld>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902740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8F6F91-D5FF-4C39-AF9E-FC6D3F0BB5C8}" type="datetimeFigureOut">
              <a:rPr lang="en-GB" smtClean="0"/>
              <a:pPr/>
              <a:t>9/2/19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1D9870-9F30-49E4-820A-979E9DC2FAFB}" type="slidenum">
              <a:rPr lang="en-GB" smtClean="0"/>
              <a:pPr/>
              <a:t>‹#›</a:t>
            </a:fld>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38292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hipsburn.northumberland.sch.uk" TargetMode="External"/><Relationship Id="rId4" Type="http://schemas.openxmlformats.org/officeDocument/2006/relationships/image" Target="../media/image2.png"/><Relationship Id="rId5" Type="http://schemas.openxmlformats.org/officeDocument/2006/relationships/hyperlink" Target="http://bpes.bp.com/primary-resources/science/ages-4-to-7/materials/introducing-materials/" TargetMode="External"/><Relationship Id="rId6" Type="http://schemas.openxmlformats.org/officeDocument/2006/relationships/hyperlink" Target="https://www.topmarks.co.uk/Flash.aspx?b=science/characteristic_material" TargetMode="External"/><Relationship Id="rId7" Type="http://schemas.openxmlformats.org/officeDocument/2006/relationships/image" Target="../media/image3.jpeg"/><Relationship Id="rId8" Type="http://schemas.openxmlformats.org/officeDocument/2006/relationships/image" Target="../media/image4.png"/><Relationship Id="rId9" Type="http://schemas.openxmlformats.org/officeDocument/2006/relationships/image" Target="../media/image5.jpeg"/><Relationship Id="rId10" Type="http://schemas.openxmlformats.org/officeDocument/2006/relationships/image" Target="../media/image6.gif"/><Relationship Id="rId11"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29" name="Picture 5" descr="Image result for super hero pictures"/>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 y="2851903"/>
            <a:ext cx="2796174" cy="1801233"/>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
        <p:nvSpPr>
          <p:cNvPr id="4" name="Rectangle 3"/>
          <p:cNvSpPr/>
          <p:nvPr/>
        </p:nvSpPr>
        <p:spPr>
          <a:xfrm>
            <a:off x="2514600" y="0"/>
            <a:ext cx="3322603" cy="830997"/>
          </a:xfrm>
          <a:prstGeom prst="rect">
            <a:avLst/>
          </a:prstGeom>
          <a:solidFill>
            <a:srgbClr val="7246C0"/>
          </a:solidFill>
        </p:spPr>
        <p:txBody>
          <a:bodyPr wrap="square">
            <a:spAutoFit/>
          </a:bodyPr>
          <a:lstStyle/>
          <a:p>
            <a:pPr algn="ctr"/>
            <a:r>
              <a:rPr lang="en-GB" sz="2400" b="1" dirty="0" smtClean="0">
                <a:solidFill>
                  <a:srgbClr val="FFFF00"/>
                </a:solidFill>
                <a:effectLst>
                  <a:outerShdw blurRad="76200" dist="50800" dir="5400000" algn="tl">
                    <a:srgbClr val="000000">
                      <a:alpha val="65000"/>
                    </a:srgbClr>
                  </a:outerShdw>
                </a:effectLst>
              </a:rPr>
              <a:t>Alnwick Castle Class Newsletter Autumn 1</a:t>
            </a:r>
          </a:p>
        </p:txBody>
      </p:sp>
      <p:sp>
        <p:nvSpPr>
          <p:cNvPr id="7" name="TextBox 6"/>
          <p:cNvSpPr txBox="1"/>
          <p:nvPr/>
        </p:nvSpPr>
        <p:spPr>
          <a:xfrm>
            <a:off x="1600200" y="838200"/>
            <a:ext cx="5638800" cy="1277273"/>
          </a:xfrm>
          <a:prstGeom prst="rect">
            <a:avLst/>
          </a:prstGeom>
          <a:solidFill>
            <a:srgbClr val="00FFFF"/>
          </a:solidFill>
        </p:spPr>
        <p:txBody>
          <a:bodyPr wrap="square" rtlCol="0">
            <a:spAutoFit/>
          </a:bodyPr>
          <a:lstStyle/>
          <a:p>
            <a:r>
              <a:rPr lang="en-GB" sz="1100" dirty="0" smtClean="0"/>
              <a:t>                         Dear Parents / Carers</a:t>
            </a:r>
          </a:p>
          <a:p>
            <a:r>
              <a:rPr lang="en-GB" sz="1100" dirty="0" smtClean="0"/>
              <a:t>Welcome to Alnwick Castle Class 2019!  We hope you and your family have had a good summer and you are now looking forward to the term ahead.  This is our half-</a:t>
            </a:r>
            <a:r>
              <a:rPr lang="en-GB" sz="1100" dirty="0" err="1" smtClean="0"/>
              <a:t>termly</a:t>
            </a:r>
            <a:r>
              <a:rPr lang="en-GB" sz="1100" dirty="0" smtClean="0"/>
              <a:t> newsletter that helps us to get started each term but we will keep updating things as they develop throughout the topic on Tapestry plus there is lots of general school and class information including diary dates on the school website (</a:t>
            </a:r>
            <a:r>
              <a:rPr lang="en-GB" sz="1100" u="sng" dirty="0" smtClean="0">
                <a:hlinkClick r:id="rId3"/>
              </a:rPr>
              <a:t>www.hipsburn.northumberland.sch.uk</a:t>
            </a:r>
            <a:r>
              <a:rPr lang="en-GB" sz="1100" dirty="0" smtClean="0"/>
              <a:t>).</a:t>
            </a:r>
          </a:p>
          <a:p>
            <a:pPr algn="ctr"/>
            <a:endParaRPr lang="en-GB" sz="1100" dirty="0"/>
          </a:p>
        </p:txBody>
      </p:sp>
      <p:sp>
        <p:nvSpPr>
          <p:cNvPr id="9" name="TextBox 8"/>
          <p:cNvSpPr txBox="1"/>
          <p:nvPr/>
        </p:nvSpPr>
        <p:spPr>
          <a:xfrm>
            <a:off x="7239000" y="0"/>
            <a:ext cx="1905000" cy="1738937"/>
          </a:xfrm>
          <a:prstGeom prst="rect">
            <a:avLst/>
          </a:prstGeom>
          <a:solidFill>
            <a:srgbClr val="FF6600"/>
          </a:solidFill>
        </p:spPr>
        <p:txBody>
          <a:bodyPr wrap="square" rtlCol="0">
            <a:spAutoFit/>
          </a:bodyPr>
          <a:lstStyle/>
          <a:p>
            <a:r>
              <a:rPr lang="en-GB" sz="1100" b="1" u="sng" dirty="0" smtClean="0">
                <a:solidFill>
                  <a:srgbClr val="002060"/>
                </a:solidFill>
              </a:rPr>
              <a:t>Diary dates</a:t>
            </a:r>
          </a:p>
          <a:p>
            <a:r>
              <a:rPr lang="en-GB" sz="1100" b="1" dirty="0" smtClean="0">
                <a:solidFill>
                  <a:srgbClr val="002060"/>
                </a:solidFill>
              </a:rPr>
              <a:t>Please use the school website for most up-to date calendar events but don’t forget</a:t>
            </a:r>
            <a:r>
              <a:rPr lang="en-GB" sz="1100" b="1" smtClean="0">
                <a:solidFill>
                  <a:srgbClr val="002060"/>
                </a:solidFill>
              </a:rPr>
              <a:t>…</a:t>
            </a:r>
            <a:r>
              <a:rPr lang="en-GB" sz="1100" b="1" smtClean="0">
                <a:solidFill>
                  <a:srgbClr val="002060"/>
                </a:solidFill>
              </a:rPr>
              <a:t> </a:t>
            </a:r>
          </a:p>
          <a:p>
            <a:endParaRPr lang="en-GB" sz="400" b="1" smtClean="0">
              <a:solidFill>
                <a:srgbClr val="002060"/>
              </a:solidFill>
            </a:endParaRPr>
          </a:p>
          <a:p>
            <a:r>
              <a:rPr lang="en-GB" sz="1100" dirty="0" smtClean="0">
                <a:solidFill>
                  <a:srgbClr val="002060"/>
                </a:solidFill>
              </a:rPr>
              <a:t>      </a:t>
            </a:r>
            <a:r>
              <a:rPr lang="en-GB" sz="1100" dirty="0" smtClean="0">
                <a:solidFill>
                  <a:srgbClr val="002060"/>
                </a:solidFill>
              </a:rPr>
              <a:t> </a:t>
            </a:r>
            <a:r>
              <a:rPr lang="en-GB" sz="1100" dirty="0" smtClean="0">
                <a:solidFill>
                  <a:srgbClr val="002060"/>
                </a:solidFill>
              </a:rPr>
              <a:t>21</a:t>
            </a:r>
            <a:r>
              <a:rPr lang="en-GB" sz="1100" dirty="0" smtClean="0">
                <a:solidFill>
                  <a:srgbClr val="002060"/>
                </a:solidFill>
              </a:rPr>
              <a:t>.10.19  </a:t>
            </a:r>
            <a:r>
              <a:rPr lang="en-GB" sz="1100" dirty="0" smtClean="0">
                <a:solidFill>
                  <a:srgbClr val="002060"/>
                </a:solidFill>
              </a:rPr>
              <a:t>&amp;</a:t>
            </a:r>
            <a:r>
              <a:rPr lang="en-GB" sz="1100" dirty="0" smtClean="0">
                <a:solidFill>
                  <a:srgbClr val="002060"/>
                </a:solidFill>
              </a:rPr>
              <a:t> </a:t>
            </a:r>
            <a:r>
              <a:rPr lang="en-GB" sz="1100" dirty="0" smtClean="0">
                <a:solidFill>
                  <a:srgbClr val="002060"/>
                </a:solidFill>
              </a:rPr>
              <a:t>22.10</a:t>
            </a:r>
            <a:r>
              <a:rPr lang="en-GB" sz="1100" dirty="0" smtClean="0">
                <a:solidFill>
                  <a:srgbClr val="002060"/>
                </a:solidFill>
              </a:rPr>
              <a:t>.19           </a:t>
            </a:r>
            <a:endParaRPr lang="en-GB" sz="1100" dirty="0" smtClean="0">
              <a:solidFill>
                <a:srgbClr val="002060"/>
              </a:solidFill>
            </a:endParaRPr>
          </a:p>
          <a:p>
            <a:r>
              <a:rPr lang="en-GB" sz="1100" b="1" dirty="0" smtClean="0">
                <a:solidFill>
                  <a:srgbClr val="002060"/>
                </a:solidFill>
              </a:rPr>
              <a:t>          Harvest </a:t>
            </a:r>
            <a:r>
              <a:rPr lang="en-GB" sz="1100" b="1" dirty="0" smtClean="0">
                <a:solidFill>
                  <a:srgbClr val="002060"/>
                </a:solidFill>
              </a:rPr>
              <a:t>Festival</a:t>
            </a:r>
          </a:p>
          <a:p>
            <a:endParaRPr lang="en-GB" sz="400" b="1" dirty="0" smtClean="0">
              <a:solidFill>
                <a:srgbClr val="002060"/>
              </a:solidFill>
            </a:endParaRPr>
          </a:p>
          <a:p>
            <a:r>
              <a:rPr lang="en-GB" sz="1100" dirty="0" smtClean="0">
                <a:solidFill>
                  <a:srgbClr val="002060"/>
                </a:solidFill>
              </a:rPr>
              <a:t> Week beginning</a:t>
            </a:r>
            <a:r>
              <a:rPr lang="en-GB" sz="1100" dirty="0" smtClean="0">
                <a:solidFill>
                  <a:srgbClr val="002060"/>
                </a:solidFill>
              </a:rPr>
              <a:t> </a:t>
            </a:r>
            <a:r>
              <a:rPr lang="en-GB" sz="1100" dirty="0" smtClean="0">
                <a:solidFill>
                  <a:srgbClr val="002060"/>
                </a:solidFill>
              </a:rPr>
              <a:t>11</a:t>
            </a:r>
            <a:r>
              <a:rPr lang="en-GB" sz="1100" dirty="0" smtClean="0">
                <a:solidFill>
                  <a:srgbClr val="002060"/>
                </a:solidFill>
              </a:rPr>
              <a:t>.11.19</a:t>
            </a:r>
            <a:endParaRPr lang="en-GB" sz="1100" dirty="0" smtClean="0">
              <a:solidFill>
                <a:srgbClr val="002060"/>
              </a:solidFill>
            </a:endParaRPr>
          </a:p>
          <a:p>
            <a:r>
              <a:rPr lang="en-GB" sz="1100" b="1" dirty="0" smtClean="0">
                <a:solidFill>
                  <a:srgbClr val="002060"/>
                </a:solidFill>
              </a:rPr>
              <a:t>          Parents’ Meetings</a:t>
            </a:r>
            <a:endParaRPr lang="en-GB" sz="1100" dirty="0" smtClean="0">
              <a:solidFill>
                <a:srgbClr val="002060"/>
              </a:solidFill>
            </a:endParaRPr>
          </a:p>
          <a:p>
            <a:endParaRPr lang="en-GB" sz="1100" dirty="0">
              <a:solidFill>
                <a:srgbClr val="002060"/>
              </a:solidFill>
            </a:endParaRPr>
          </a:p>
        </p:txBody>
      </p:sp>
      <p:sp>
        <p:nvSpPr>
          <p:cNvPr id="19" name="TextBox 18"/>
          <p:cNvSpPr txBox="1"/>
          <p:nvPr/>
        </p:nvSpPr>
        <p:spPr>
          <a:xfrm>
            <a:off x="0" y="4477469"/>
            <a:ext cx="2819400" cy="1615827"/>
          </a:xfrm>
          <a:prstGeom prst="rect">
            <a:avLst/>
          </a:prstGeom>
          <a:solidFill>
            <a:srgbClr val="FF0000"/>
          </a:solidFill>
        </p:spPr>
        <p:txBody>
          <a:bodyPr wrap="square" rtlCol="0">
            <a:spAutoFit/>
          </a:bodyPr>
          <a:lstStyle/>
          <a:p>
            <a:r>
              <a:rPr lang="en-GB" sz="1100" b="1" u="sng" dirty="0" smtClean="0">
                <a:solidFill>
                  <a:srgbClr val="002060"/>
                </a:solidFill>
              </a:rPr>
              <a:t>Timetable Things to Remember</a:t>
            </a:r>
          </a:p>
          <a:p>
            <a:r>
              <a:rPr lang="en-GB" sz="1100" b="1" dirty="0" smtClean="0">
                <a:solidFill>
                  <a:srgbClr val="002060"/>
                </a:solidFill>
              </a:rPr>
              <a:t>Monday </a:t>
            </a:r>
            <a:r>
              <a:rPr lang="en-GB" sz="1100" dirty="0" smtClean="0">
                <a:solidFill>
                  <a:srgbClr val="002060"/>
                </a:solidFill>
              </a:rPr>
              <a:t> - PE Kit, Reading Books </a:t>
            </a:r>
          </a:p>
          <a:p>
            <a:r>
              <a:rPr lang="en-GB" sz="1100" dirty="0" smtClean="0">
                <a:solidFill>
                  <a:srgbClr val="002060"/>
                </a:solidFill>
              </a:rPr>
              <a:t>                    &amp; water bottles</a:t>
            </a:r>
          </a:p>
          <a:p>
            <a:endParaRPr lang="en-GB" sz="1100" dirty="0" smtClean="0">
              <a:solidFill>
                <a:srgbClr val="002060"/>
              </a:solidFill>
            </a:endParaRPr>
          </a:p>
          <a:p>
            <a:r>
              <a:rPr lang="en-GB" sz="1100" b="1" dirty="0" smtClean="0">
                <a:solidFill>
                  <a:srgbClr val="002060"/>
                </a:solidFill>
              </a:rPr>
              <a:t>Friday</a:t>
            </a:r>
            <a:r>
              <a:rPr lang="en-GB" sz="1100" dirty="0" smtClean="0">
                <a:solidFill>
                  <a:srgbClr val="002060"/>
                </a:solidFill>
              </a:rPr>
              <a:t> – Year 1 Spelling Check </a:t>
            </a:r>
          </a:p>
          <a:p>
            <a:r>
              <a:rPr lang="en-GB" sz="1100" dirty="0" smtClean="0">
                <a:solidFill>
                  <a:srgbClr val="002060"/>
                </a:solidFill>
              </a:rPr>
              <a:t>               &amp; Celebration Assembly</a:t>
            </a:r>
          </a:p>
          <a:p>
            <a:endParaRPr lang="en-GB" sz="1100" dirty="0" smtClean="0">
              <a:solidFill>
                <a:srgbClr val="002060"/>
              </a:solidFill>
            </a:endParaRPr>
          </a:p>
          <a:p>
            <a:r>
              <a:rPr lang="en-GB" sz="1100" dirty="0" smtClean="0">
                <a:solidFill>
                  <a:srgbClr val="002060"/>
                </a:solidFill>
              </a:rPr>
              <a:t>Please keep reading books in Book Bags each day so they are always available to read.</a:t>
            </a:r>
          </a:p>
        </p:txBody>
      </p:sp>
      <p:sp>
        <p:nvSpPr>
          <p:cNvPr id="20" name="TextBox 19"/>
          <p:cNvSpPr txBox="1"/>
          <p:nvPr/>
        </p:nvSpPr>
        <p:spPr>
          <a:xfrm>
            <a:off x="1" y="1066800"/>
            <a:ext cx="1600200" cy="1785104"/>
          </a:xfrm>
          <a:prstGeom prst="rect">
            <a:avLst/>
          </a:prstGeom>
          <a:solidFill>
            <a:srgbClr val="FFFF00"/>
          </a:solidFill>
        </p:spPr>
        <p:txBody>
          <a:bodyPr wrap="square" rtlCol="0">
            <a:spAutoFit/>
          </a:bodyPr>
          <a:lstStyle/>
          <a:p>
            <a:r>
              <a:rPr lang="en-GB" sz="1100" b="1" u="sng" dirty="0" smtClean="0">
                <a:solidFill>
                  <a:srgbClr val="002060"/>
                </a:solidFill>
              </a:rPr>
              <a:t>The Alnwick Castle Class Teaching Team</a:t>
            </a:r>
          </a:p>
          <a:p>
            <a:r>
              <a:rPr lang="en-GB" sz="1100" dirty="0" smtClean="0">
                <a:solidFill>
                  <a:srgbClr val="002060"/>
                </a:solidFill>
              </a:rPr>
              <a:t>Mrs Johnson (Mon-Wed) &amp; Mrs Fender (Thurs-Fri) are the Class Teachers but we will also be ably helped by Mrs </a:t>
            </a:r>
            <a:r>
              <a:rPr lang="en-GB" sz="1100" dirty="0" err="1" smtClean="0">
                <a:solidFill>
                  <a:srgbClr val="002060"/>
                </a:solidFill>
              </a:rPr>
              <a:t>Bowron</a:t>
            </a:r>
            <a:r>
              <a:rPr lang="en-GB" sz="1100" dirty="0" smtClean="0">
                <a:solidFill>
                  <a:srgbClr val="002060"/>
                </a:solidFill>
              </a:rPr>
              <a:t>,</a:t>
            </a:r>
          </a:p>
          <a:p>
            <a:r>
              <a:rPr lang="en-GB" sz="1100" dirty="0" smtClean="0">
                <a:solidFill>
                  <a:srgbClr val="002060"/>
                </a:solidFill>
              </a:rPr>
              <a:t>Mrs Hutchinson and the EYFS Preschool team – lucky us!</a:t>
            </a:r>
          </a:p>
        </p:txBody>
      </p:sp>
      <p:sp>
        <p:nvSpPr>
          <p:cNvPr id="21" name="TextBox 20"/>
          <p:cNvSpPr txBox="1"/>
          <p:nvPr/>
        </p:nvSpPr>
        <p:spPr>
          <a:xfrm>
            <a:off x="2819400" y="2057401"/>
            <a:ext cx="6324600" cy="4416594"/>
          </a:xfrm>
          <a:prstGeom prst="rect">
            <a:avLst/>
          </a:prstGeom>
          <a:solidFill>
            <a:srgbClr val="00FF00"/>
          </a:solidFill>
        </p:spPr>
        <p:txBody>
          <a:bodyPr wrap="square" rtlCol="0">
            <a:spAutoFit/>
          </a:bodyPr>
          <a:lstStyle/>
          <a:p>
            <a:pPr algn="ctr"/>
            <a:r>
              <a:rPr lang="en-GB" sz="1100" b="1" dirty="0" smtClean="0">
                <a:solidFill>
                  <a:srgbClr val="002060"/>
                </a:solidFill>
              </a:rPr>
              <a:t>Areas of Learning</a:t>
            </a:r>
          </a:p>
          <a:p>
            <a:r>
              <a:rPr lang="en-GB" sz="1100" dirty="0" smtClean="0"/>
              <a:t>It will be a term of superhero fun as we begin the year with the topic ‘Superheroes’.  This will lead us in lots of directions from finding out about what makes ‘us’, to important people around us, people who help us and inspirational people that are our role models in our lives.  We will discuss what a real hero is and their personal qualities.  We will think about what we can do to be like these people.</a:t>
            </a:r>
          </a:p>
          <a:p>
            <a:endParaRPr lang="en-GB" sz="400" dirty="0" smtClean="0"/>
          </a:p>
          <a:p>
            <a:endParaRPr lang="en-GB" sz="400" dirty="0" smtClean="0"/>
          </a:p>
          <a:p>
            <a:r>
              <a:rPr lang="en-GB" sz="1100" dirty="0" smtClean="0"/>
              <a:t>In English we will read and write using a variety of genres and purposes including nursery rhymes, stories, poems, recipes and explanations. We will </a:t>
            </a:r>
            <a:r>
              <a:rPr lang="en-US" sz="1100" dirty="0" smtClean="0"/>
              <a:t>follow our Read Write Inc. phonic </a:t>
            </a:r>
            <a:r>
              <a:rPr lang="en-US" sz="1100" dirty="0" err="1" smtClean="0"/>
              <a:t>programme</a:t>
            </a:r>
            <a:r>
              <a:rPr lang="en-US" sz="1100" dirty="0" smtClean="0"/>
              <a:t>; to develop skills in phonic recognition, decoding words, understanding how to use expression and inference skills.  We will use the story of ‘The Little Red Hen’ to link in with our Harvest Celebration...get ready for our active acting stories!</a:t>
            </a:r>
          </a:p>
          <a:p>
            <a:endParaRPr lang="en-GB" sz="400" dirty="0" smtClean="0"/>
          </a:p>
          <a:p>
            <a:endParaRPr lang="en-GB" sz="400" dirty="0" smtClean="0"/>
          </a:p>
          <a:p>
            <a:r>
              <a:rPr lang="en-GB" sz="1100" dirty="0" smtClean="0"/>
              <a:t>In Maths we will work on mastering our place value, number, addition and subtraction as </a:t>
            </a:r>
          </a:p>
          <a:p>
            <a:r>
              <a:rPr lang="en-GB" sz="1100" dirty="0" smtClean="0"/>
              <a:t>well as shapes.</a:t>
            </a:r>
          </a:p>
          <a:p>
            <a:endParaRPr lang="en-GB" sz="400" dirty="0" smtClean="0"/>
          </a:p>
          <a:p>
            <a:endParaRPr lang="en-GB" sz="400" dirty="0" smtClean="0"/>
          </a:p>
          <a:p>
            <a:r>
              <a:rPr lang="en-GB" sz="1100" dirty="0" smtClean="0"/>
              <a:t>As Scientists we will learn to identify and name everyday materials and will have the opportunity to explore the properties of these materials.  As Historians we investigate our families in the past and perhaps even invite some older family members to help.  As Geographers we will explore where our community is and where in the world some family traditions come from.  As Artists and Design Technologists we will use Super Heroes, Autumn, Harvest and even our hero hands to explore some creativity.  We will be adding to our creativity by preparing food for harvest and singing songs for the festival.</a:t>
            </a:r>
          </a:p>
          <a:p>
            <a:endParaRPr lang="en-GB" sz="400" dirty="0" smtClean="0"/>
          </a:p>
          <a:p>
            <a:r>
              <a:rPr lang="en-GB" sz="1100" dirty="0" smtClean="0"/>
              <a:t>Throughout the topic we will be thinking about how to be a kind, thoughtful and considerate member of the class and community – just like a hero is!  Thinking about what rules we need for the year ahead to make it a super ‘Super Hero’ class.   </a:t>
            </a:r>
          </a:p>
          <a:p>
            <a:endParaRPr lang="en-GB" sz="1100" dirty="0" smtClean="0"/>
          </a:p>
          <a:p>
            <a:endParaRPr lang="en-GB" sz="1100" dirty="0" smtClean="0"/>
          </a:p>
        </p:txBody>
      </p:sp>
      <p:pic>
        <p:nvPicPr>
          <p:cNvPr id="22" name="Picture 21"/>
          <p:cNvPicPr>
            <a:picLocks noChangeAspect="1"/>
          </p:cNvPicPr>
          <p:nvPr/>
        </p:nvPicPr>
        <p:blipFill>
          <a:blip r:embed="rId4"/>
          <a:stretch>
            <a:fillRect/>
          </a:stretch>
        </p:blipFill>
        <p:spPr>
          <a:xfrm>
            <a:off x="7162800" y="1615827"/>
            <a:ext cx="1981200" cy="593974"/>
          </a:xfrm>
          <a:prstGeom prst="rect">
            <a:avLst/>
          </a:prstGeom>
        </p:spPr>
      </p:pic>
      <p:sp>
        <p:nvSpPr>
          <p:cNvPr id="3" name="TextBox 2"/>
          <p:cNvSpPr txBox="1"/>
          <p:nvPr/>
        </p:nvSpPr>
        <p:spPr>
          <a:xfrm>
            <a:off x="2819400" y="6093296"/>
            <a:ext cx="6324600" cy="784830"/>
          </a:xfrm>
          <a:prstGeom prst="rect">
            <a:avLst/>
          </a:prstGeom>
          <a:solidFill>
            <a:srgbClr val="FF00FF"/>
          </a:solidFill>
        </p:spPr>
        <p:txBody>
          <a:bodyPr wrap="square" rtlCol="0">
            <a:spAutoFit/>
          </a:bodyPr>
          <a:lstStyle/>
          <a:p>
            <a:r>
              <a:rPr lang="en-GB" sz="900" b="1" dirty="0" smtClean="0"/>
              <a:t>Useful links</a:t>
            </a:r>
            <a:r>
              <a:rPr lang="en-GB" sz="900" dirty="0" smtClean="0"/>
              <a:t>:</a:t>
            </a:r>
            <a:endParaRPr lang="en-GB" sz="900" dirty="0" smtClean="0">
              <a:hlinkClick r:id="rId5"/>
            </a:endParaRPr>
          </a:p>
          <a:p>
            <a:r>
              <a:rPr lang="en-GB" sz="900" u="sng" dirty="0" smtClean="0">
                <a:hlinkClick r:id="rId5"/>
              </a:rPr>
              <a:t>http</a:t>
            </a:r>
            <a:r>
              <a:rPr lang="en-GB" sz="900" u="sng" dirty="0">
                <a:hlinkClick r:id="rId5"/>
              </a:rPr>
              <a:t>://bpes.bp.com/primary-resources/science/ages-4-to-7/materials/introducing-materials/</a:t>
            </a:r>
            <a:endParaRPr lang="en-GB" sz="900" u="sng" dirty="0" smtClean="0"/>
          </a:p>
          <a:p>
            <a:r>
              <a:rPr lang="en-GB" sz="900" u="sng" dirty="0" smtClean="0">
                <a:hlinkClick r:id="rId6"/>
              </a:rPr>
              <a:t>https</a:t>
            </a:r>
            <a:r>
              <a:rPr lang="en-GB" sz="900" u="sng" dirty="0">
                <a:hlinkClick r:id="rId6"/>
              </a:rPr>
              <a:t>://</a:t>
            </a:r>
            <a:r>
              <a:rPr lang="en-GB" sz="900" u="sng" dirty="0" smtClean="0">
                <a:hlinkClick r:id="rId6"/>
              </a:rPr>
              <a:t>www.topmarks.co.uk/Flash.aspx?b=science/characteristic_material</a:t>
            </a:r>
            <a:endParaRPr lang="en-GB" sz="900" u="sng" dirty="0" smtClean="0"/>
          </a:p>
          <a:p>
            <a:endParaRPr lang="en-GB" sz="900" u="sng" dirty="0"/>
          </a:p>
          <a:p>
            <a:endParaRPr lang="en-GB" sz="900" u="sng" dirty="0" smtClean="0"/>
          </a:p>
        </p:txBody>
      </p:sp>
      <p:sp>
        <p:nvSpPr>
          <p:cNvPr id="32" name="TextBox 31"/>
          <p:cNvSpPr txBox="1"/>
          <p:nvPr/>
        </p:nvSpPr>
        <p:spPr>
          <a:xfrm>
            <a:off x="0" y="6085165"/>
            <a:ext cx="2819400" cy="800219"/>
          </a:xfrm>
          <a:prstGeom prst="rect">
            <a:avLst/>
          </a:prstGeom>
          <a:solidFill>
            <a:srgbClr val="FFFF00"/>
          </a:solidFill>
        </p:spPr>
        <p:txBody>
          <a:bodyPr wrap="square" rtlCol="0">
            <a:spAutoFit/>
          </a:bodyPr>
          <a:lstStyle/>
          <a:p>
            <a:endParaRPr lang="en-GB" sz="200" b="1" dirty="0" smtClean="0">
              <a:solidFill>
                <a:srgbClr val="002060"/>
              </a:solidFill>
            </a:endParaRPr>
          </a:p>
          <a:p>
            <a:r>
              <a:rPr lang="en-GB" sz="1100" b="1" dirty="0" smtClean="0">
                <a:solidFill>
                  <a:srgbClr val="002060"/>
                </a:solidFill>
              </a:rPr>
              <a:t>Don’t forget we like to get out and active  whatever the weather so please bring wellies and waterproofs so we can enjoy our active outdoor learning all the time. </a:t>
            </a:r>
          </a:p>
        </p:txBody>
      </p:sp>
      <p:sp>
        <p:nvSpPr>
          <p:cNvPr id="2" name="AutoShape 2" descr="Image result for super hero pictu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7" name="Picture 3" descr="C:\Users\jo.oates\AppData\Local\Microsoft\Windows\Temporary Internet Files\Content.IE5\RZ4DCYRH\super-hero-boy-posing-vector-illustration-57423076[1].jpg"/>
          <p:cNvPicPr>
            <a:picLocks noChangeAspect="1" noChangeArrowheads="1"/>
          </p:cNvPicPr>
          <p:nvPr/>
        </p:nvPicPr>
        <p:blipFill>
          <a:blip r:embed="rId7">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691680" y="46702"/>
            <a:ext cx="720080" cy="1011496"/>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1030" name="Picture 6" descr="C:\Users\jo.oates\AppData\Local\Microsoft\Windows\Temporary Internet Files\Content.IE5\NX8R3OUP\pow2-300x229[1].png"/>
          <p:cNvPicPr>
            <a:picLocks noChangeAspect="1" noChangeArrowheads="1"/>
          </p:cNvPicPr>
          <p:nvPr/>
        </p:nvPicPr>
        <p:blipFill>
          <a:blip r:embed="rId8">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30463" y="18861"/>
            <a:ext cx="1469737" cy="1047939"/>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1033" name="Picture 9" descr="C:\Users\jo.oates\AppData\Local\Microsoft\Windows\Temporary Internet Files\Content.IE5\RZ4DCYRH\Comicpic[1].jpg"/>
          <p:cNvPicPr>
            <a:picLocks noChangeAspect="1" noChangeArrowheads="1"/>
          </p:cNvPicPr>
          <p:nvPr/>
        </p:nvPicPr>
        <p:blipFill>
          <a:blip r:embed="rId9"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618580" y="1924296"/>
            <a:ext cx="1200819" cy="983880"/>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1034" name="Picture 10" descr="C:\Users\jo.oates\AppData\Local\Microsoft\Windows\Temporary Internet Files\Content.IE5\RZ4DCYRH\t_hero[1].gif"/>
          <p:cNvPicPr>
            <a:picLocks noChangeAspect="1" noChangeArrowheads="1"/>
          </p:cNvPicPr>
          <p:nvPr/>
        </p:nvPicPr>
        <p:blipFill>
          <a:blip r:embed="rId10"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028384" y="3717031"/>
            <a:ext cx="1043608" cy="760437"/>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1035" name="Picture 11" descr="C:\Users\jo.oates\AppData\Local\Microsoft\Windows\Temporary Internet Files\Content.IE5\XRWFB9FO\Boom[1].jpg"/>
          <p:cNvPicPr>
            <a:picLocks noChangeAspect="1" noChangeArrowheads="1"/>
          </p:cNvPicPr>
          <p:nvPr/>
        </p:nvPicPr>
        <p:blipFill>
          <a:blip r:embed="rId11">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837203" y="-14965"/>
            <a:ext cx="1401797" cy="853166"/>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94578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3817</TotalTime>
  <Words>640</Words>
  <Application>Microsoft Macintosh PowerPoint</Application>
  <PresentationFormat>On-screen Show (4:3)</PresentationFormat>
  <Paragraphs>41</Paragraphs>
  <Slides>1</Slides>
  <Notes>0</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Office Theme</vt:lpstr>
      <vt:lpstr>Slide 1</vt:lpstr>
    </vt:vector>
  </TitlesOfParts>
  <Company>Northumberland County Council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Superheroes!</dc:title>
  <dc:creator>User</dc:creator>
  <cp:lastModifiedBy>Joanna Oates</cp:lastModifiedBy>
  <cp:revision>41</cp:revision>
  <cp:lastPrinted>2018-08-17T13:22:04Z</cp:lastPrinted>
  <dcterms:created xsi:type="dcterms:W3CDTF">2019-09-02T21:21:42Z</dcterms:created>
  <dcterms:modified xsi:type="dcterms:W3CDTF">2019-09-02T21:23:24Z</dcterms:modified>
</cp:coreProperties>
</file>